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5" r:id="rId2"/>
    <p:sldId id="333" r:id="rId3"/>
    <p:sldId id="332" r:id="rId4"/>
    <p:sldId id="274" r:id="rId5"/>
    <p:sldId id="331" r:id="rId6"/>
    <p:sldId id="314" r:id="rId7"/>
    <p:sldId id="290" r:id="rId8"/>
    <p:sldId id="316" r:id="rId9"/>
    <p:sldId id="322" r:id="rId10"/>
    <p:sldId id="317" r:id="rId11"/>
    <p:sldId id="318" r:id="rId12"/>
    <p:sldId id="321" r:id="rId13"/>
    <p:sldId id="323" r:id="rId14"/>
    <p:sldId id="289" r:id="rId15"/>
    <p:sldId id="315" r:id="rId16"/>
    <p:sldId id="320" r:id="rId17"/>
    <p:sldId id="300" r:id="rId18"/>
    <p:sldId id="340" r:id="rId19"/>
    <p:sldId id="319" r:id="rId20"/>
    <p:sldId id="304" r:id="rId21"/>
    <p:sldId id="309" r:id="rId22"/>
    <p:sldId id="334" r:id="rId23"/>
    <p:sldId id="336" r:id="rId24"/>
    <p:sldId id="313" r:id="rId25"/>
    <p:sldId id="335" r:id="rId26"/>
    <p:sldId id="291" r:id="rId27"/>
    <p:sldId id="337" r:id="rId28"/>
    <p:sldId id="339" r:id="rId29"/>
    <p:sldId id="338" r:id="rId30"/>
    <p:sldId id="299" r:id="rId31"/>
    <p:sldId id="328" r:id="rId32"/>
    <p:sldId id="308" r:id="rId33"/>
    <p:sldId id="311" r:id="rId34"/>
    <p:sldId id="312" r:id="rId35"/>
    <p:sldId id="276" r:id="rId36"/>
    <p:sldId id="327" r:id="rId37"/>
    <p:sldId id="32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79559" autoAdjust="0"/>
  </p:normalViewPr>
  <p:slideViewPr>
    <p:cSldViewPr>
      <p:cViewPr varScale="1">
        <p:scale>
          <a:sx n="110" d="100"/>
          <a:sy n="110" d="100"/>
        </p:scale>
        <p:origin x="1026" y="10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2019-10-05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2019-10-05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9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5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58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1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8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6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3" y="4754880"/>
            <a:ext cx="12192003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8" y="4724400"/>
            <a:ext cx="12188827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4800600"/>
            <a:ext cx="9144003" cy="11430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3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500" cap="none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6"/>
            <a:ext cx="3200400" cy="1990725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2019-10-05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5" y="2362200"/>
            <a:ext cx="3200400" cy="1993392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5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0"/>
            <a:ext cx="12188827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2" y="411480"/>
            <a:ext cx="12188827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39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3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2019-10-05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2019-10-05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8"/>
            <a:ext cx="4572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8"/>
            <a:ext cx="4572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2019-10-05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6"/>
            <a:ext cx="3200400" cy="1990725"/>
          </a:xfrm>
        </p:spPr>
        <p:txBody>
          <a:bodyPr anchor="b">
            <a:normAutofit/>
          </a:bodyPr>
          <a:lstStyle>
            <a:lvl1pPr>
              <a:defRPr sz="255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6" y="685800"/>
            <a:ext cx="7239001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9" y="6583680"/>
            <a:ext cx="12188827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9" y="6583680"/>
            <a:ext cx="12188827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8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2019-10-05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6858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255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tx2"/>
        </a:buClr>
        <a:buSzPct val="80000"/>
        <a:buFont typeface="Wingdings" pitchFamily="2" charset="2"/>
        <a:buChar char="§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tx2"/>
        </a:buClr>
        <a:buSzPct val="80000"/>
        <a:buFont typeface="Wingdings" pitchFamily="2" charset="2"/>
        <a:buChar char="§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258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16586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40589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64592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8595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12598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 userDrawn="1">
          <p15:clr>
            <a:srgbClr val="F26B43"/>
          </p15:clr>
        </p15:guide>
        <p15:guide id="2" pos="40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github.com/fchollet/deep-learning-models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jnyh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hyperlink" Target="https://metis.kaplan.com.sg/" TargetMode="Externa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g"/><Relationship Id="rId4" Type="http://schemas.openxmlformats.org/officeDocument/2006/relationships/image" Target="../media/image9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image" Target="../media/image116.jpg"/><Relationship Id="rId4" Type="http://schemas.openxmlformats.org/officeDocument/2006/relationships/image" Target="../media/image11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g"/><Relationship Id="rId4" Type="http://schemas.openxmlformats.org/officeDocument/2006/relationships/image" Target="../media/image1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pyimagesearch.com/2018/09/10/keras-tutorial-how-to-get-started-with-keras-deep-learning-and-pyth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FC4F1-2C96-40F5-87F2-1B3962F87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FD1AF-A2A4-4B67-AE74-31E43589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58" y="5122178"/>
            <a:ext cx="9149443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B64E0-108A-4C97-9876-FECB7CB6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371600"/>
            <a:ext cx="1085851" cy="1573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C8E973-3FE6-4D58-A13F-F16A2EFCE2EA}"/>
              </a:ext>
            </a:extLst>
          </p:cNvPr>
          <p:cNvSpPr/>
          <p:nvPr/>
        </p:nvSpPr>
        <p:spPr>
          <a:xfrm>
            <a:off x="8839200" y="5429880"/>
            <a:ext cx="1648206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3D39E-5B69-4112-8A4B-5A67E7A541EC}"/>
              </a:ext>
            </a:extLst>
          </p:cNvPr>
          <p:cNvSpPr/>
          <p:nvPr/>
        </p:nvSpPr>
        <p:spPr>
          <a:xfrm>
            <a:off x="1219200" y="3429000"/>
            <a:ext cx="9906000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/>
                <a:cs typeface="Calibri"/>
              </a:rPr>
              <a:t>Image Classification using 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48125"/>
            <a:ext cx="2139716" cy="2139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09" y="4114801"/>
            <a:ext cx="2139717" cy="20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48125"/>
            <a:ext cx="2139716" cy="213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98C23-C44A-4130-9980-E880431F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1076325"/>
            <a:ext cx="4649363" cy="24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709" y="4114801"/>
            <a:ext cx="2139717" cy="201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7E262-EA19-4E5B-8C8A-1710C0480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348" y="3886200"/>
            <a:ext cx="4683853" cy="2460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3200401" y="3406924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54.9%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3200401" y="6135759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58.2%</a:t>
            </a:r>
          </a:p>
        </p:txBody>
      </p:sp>
    </p:spTree>
    <p:extLst>
      <p:ext uri="{BB962C8B-B14F-4D97-AF65-F5344CB8AC3E}">
        <p14:creationId xmlns:p14="http://schemas.microsoft.com/office/powerpoint/2010/main" val="37469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84" y="3794853"/>
            <a:ext cx="2333463" cy="234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36" y="1275832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3200399" y="32789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77.6%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3200400" y="61357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55.2%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A9889-A11F-4123-BEF5-0EEC21B6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46" y="1083175"/>
            <a:ext cx="4683854" cy="243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4" y="3794853"/>
            <a:ext cx="2333463" cy="2340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644B1-1569-4190-8222-8187240F3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46" y="3754092"/>
            <a:ext cx="4683854" cy="2446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236" y="1275832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381000"/>
            <a:ext cx="9096294" cy="482085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4605" y="1215422"/>
            <a:ext cx="1908810" cy="4969086"/>
          </a:xfrm>
        </p:spPr>
        <p:txBody>
          <a:bodyPr>
            <a:normAutofit fontScale="92500" lnSpcReduction="20000"/>
          </a:bodyPr>
          <a:lstStyle/>
          <a:p>
            <a:pPr marL="34290" indent="0">
              <a:buNone/>
            </a:pPr>
            <a:r>
              <a:rPr lang="en-SG" sz="3200" dirty="0"/>
              <a:t>10 classes</a:t>
            </a:r>
            <a:endParaRPr lang="en-SG" sz="2400" dirty="0"/>
          </a:p>
          <a:p>
            <a:pPr lvl="1">
              <a:lnSpc>
                <a:spcPct val="150000"/>
              </a:lnSpc>
            </a:pPr>
            <a:r>
              <a:rPr lang="en-SG" sz="1900" dirty="0"/>
              <a:t>Airplane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Bird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Cat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Deer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Frog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Horse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Ship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Truck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1399806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3"/>
              </a:rPr>
              <a:t>CIFAR-10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2095992" y="1752600"/>
            <a:ext cx="186640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50,000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099293" y="3144944"/>
            <a:ext cx="185980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DF7B-0347-49B0-91D1-D446DE8BD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058" y="1752600"/>
            <a:ext cx="4454142" cy="4431908"/>
          </a:xfrm>
          <a:prstGeom prst="rect">
            <a:avLst/>
          </a:prstGeom>
        </p:spPr>
      </p:pic>
      <p:pic>
        <p:nvPicPr>
          <p:cNvPr id="8" name="Picture 7" descr="chain links">
            <a:extLst>
              <a:ext uri="{FF2B5EF4-FFF2-40B4-BE49-F238E27FC236}">
                <a16:creationId xmlns:a16="http://schemas.microsoft.com/office/drawing/2014/main" id="{3ECF3B36-7ED8-45E2-837B-3F777B9BF8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9838A-D2A3-4F24-8E8F-9A244699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3672960"/>
            <a:ext cx="3864945" cy="29346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748331-5245-4380-B52E-B4BC9CBA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106" y="381000"/>
            <a:ext cx="7953294" cy="482085"/>
          </a:xfrm>
        </p:spPr>
        <p:txBody>
          <a:bodyPr>
            <a:noAutofit/>
          </a:bodyPr>
          <a:lstStyle/>
          <a:p>
            <a:r>
              <a:rPr lang="en-US" sz="3200" dirty="0"/>
              <a:t>Convolutional neural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6E4283-E97E-4FFC-98FC-C53AA935AC6B}"/>
              </a:ext>
            </a:extLst>
          </p:cNvPr>
          <p:cNvGrpSpPr/>
          <p:nvPr/>
        </p:nvGrpSpPr>
        <p:grpSpPr>
          <a:xfrm>
            <a:off x="3557587" y="939285"/>
            <a:ext cx="5076825" cy="2657475"/>
            <a:chOff x="3557587" y="939285"/>
            <a:chExt cx="5076825" cy="2657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87269A-205F-457D-99D2-9F08FC8C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587" y="939285"/>
              <a:ext cx="5076825" cy="26574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815040-B757-4146-A039-39690E76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0200" y="1270815"/>
              <a:ext cx="2457450" cy="390525"/>
            </a:xfrm>
            <a:prstGeom prst="rect">
              <a:avLst/>
            </a:prstGeom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6CD139-42A3-4574-B8AB-46DEFE7E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4495801"/>
            <a:ext cx="3429000" cy="9366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400" dirty="0"/>
              <a:t>Training time = 4 hours</a:t>
            </a:r>
          </a:p>
          <a:p>
            <a:pPr marL="34290" indent="0">
              <a:buNone/>
            </a:pPr>
            <a:r>
              <a:rPr lang="en-US" sz="2400" dirty="0"/>
              <a:t>Accuracy = 75%</a:t>
            </a:r>
          </a:p>
        </p:txBody>
      </p:sp>
    </p:spTree>
    <p:extLst>
      <p:ext uri="{BB962C8B-B14F-4D97-AF65-F5344CB8AC3E}">
        <p14:creationId xmlns:p14="http://schemas.microsoft.com/office/powerpoint/2010/main" val="5473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0695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Ship 72.1%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9D7AC-7FDB-47EC-BC0A-FC5ECB4F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685" y="3791910"/>
            <a:ext cx="4970817" cy="2537970"/>
          </a:xfrm>
          <a:prstGeom prst="rect">
            <a:avLst/>
          </a:prstGeom>
        </p:spPr>
      </p:pic>
      <p:pic>
        <p:nvPicPr>
          <p:cNvPr id="7" name="Picture 6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62A86D08-997C-4E6C-B2F6-83933159D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05" y="4346030"/>
            <a:ext cx="1828002" cy="1398532"/>
          </a:xfrm>
          <a:prstGeom prst="rect">
            <a:avLst/>
          </a:prstGeom>
        </p:spPr>
      </p:pic>
      <p:pic>
        <p:nvPicPr>
          <p:cNvPr id="9" name="Picture 8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E42158D1-F34B-45E5-83DB-E93645A3F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25" y="1694139"/>
            <a:ext cx="2211625" cy="1325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E559DF-B9B1-4A24-A00C-BF662AABF178}"/>
              </a:ext>
            </a:extLst>
          </p:cNvPr>
          <p:cNvSpPr/>
          <p:nvPr/>
        </p:nvSpPr>
        <p:spPr>
          <a:xfrm>
            <a:off x="2850826" y="3052718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Airplane 57.7%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A5BDB-EB6D-414F-8B4F-B9C413982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860" y="1071838"/>
            <a:ext cx="4963642" cy="25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62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2850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62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2" y="1405378"/>
            <a:ext cx="1622459" cy="16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62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2850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62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2" y="1405378"/>
            <a:ext cx="1622459" cy="1643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A799D3-AB0B-4196-A71D-74481B6A25C5}"/>
              </a:ext>
            </a:extLst>
          </p:cNvPr>
          <p:cNvSpPr/>
          <p:nvPr/>
        </p:nvSpPr>
        <p:spPr>
          <a:xfrm>
            <a:off x="3048000" y="4572000"/>
            <a:ext cx="762000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EBA89-86B2-4340-B56A-4FEFFC37B33C}"/>
              </a:ext>
            </a:extLst>
          </p:cNvPr>
          <p:cNvSpPr/>
          <p:nvPr/>
        </p:nvSpPr>
        <p:spPr>
          <a:xfrm>
            <a:off x="5306482" y="4617531"/>
            <a:ext cx="1610784" cy="21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1932D6-40DB-4FDF-B9EB-C60D801C1B9F}"/>
              </a:ext>
            </a:extLst>
          </p:cNvPr>
          <p:cNvSpPr/>
          <p:nvPr/>
        </p:nvSpPr>
        <p:spPr>
          <a:xfrm>
            <a:off x="5306481" y="4990092"/>
            <a:ext cx="1915585" cy="21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070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in links">
            <a:extLst>
              <a:ext uri="{FF2B5EF4-FFF2-40B4-BE49-F238E27FC236}">
                <a16:creationId xmlns:a16="http://schemas.microsoft.com/office/drawing/2014/main" id="{77AEC349-CB78-4B09-B70F-74356B04D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381000"/>
            <a:ext cx="7953294" cy="482085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0" y="1431714"/>
            <a:ext cx="2514600" cy="778086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SG" sz="3200" dirty="0"/>
              <a:t>1000 classes</a:t>
            </a:r>
            <a:endParaRPr lang="en-SG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2366010" cy="104644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Pre-trained model: </a:t>
            </a:r>
          </a:p>
          <a:p>
            <a:r>
              <a:rPr lang="en-SG" sz="2100" dirty="0">
                <a:hlinkClick r:id="rId4"/>
              </a:rPr>
              <a:t>VGG16</a:t>
            </a:r>
            <a:endParaRPr lang="en-SG" sz="2100" dirty="0"/>
          </a:p>
          <a:p>
            <a:r>
              <a:rPr lang="en-US" sz="2100" dirty="0"/>
              <a:t>University of Oxford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1919262" y="1752600"/>
            <a:ext cx="257653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1,200,000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277476" y="3144944"/>
            <a:ext cx="211968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150,000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C9C23-9D41-45B8-85E4-18CD476F1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981200"/>
            <a:ext cx="46672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A58253-9B2F-4863-828A-013B1E8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21" y="1524001"/>
            <a:ext cx="7709619" cy="4496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F83AD-7345-4F8D-B545-1BA462C7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054610"/>
            <a:ext cx="7010402" cy="4564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5B6F3-5F0F-4DDC-9297-492CB1CA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0"/>
            <a:ext cx="6587067" cy="152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3C740F-46B9-4EE7-9D61-84F908D4B363}"/>
              </a:ext>
            </a:extLst>
          </p:cNvPr>
          <p:cNvSpPr/>
          <p:nvPr/>
        </p:nvSpPr>
        <p:spPr>
          <a:xfrm>
            <a:off x="8305800" y="1828800"/>
            <a:ext cx="2155270" cy="11079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SG" sz="2400" b="1" dirty="0"/>
              <a:t>Animal Shelter</a:t>
            </a:r>
          </a:p>
          <a:p>
            <a:pPr algn="ctr"/>
            <a:r>
              <a:rPr lang="en-SG" sz="2400" dirty="0"/>
              <a:t>7,000 to 9,000 </a:t>
            </a:r>
          </a:p>
          <a:p>
            <a:pPr algn="ctr"/>
            <a:r>
              <a:rPr lang="en-SG" dirty="0"/>
              <a:t>animals each year</a:t>
            </a:r>
          </a:p>
        </p:txBody>
      </p:sp>
    </p:spTree>
    <p:extLst>
      <p:ext uri="{BB962C8B-B14F-4D97-AF65-F5344CB8AC3E}">
        <p14:creationId xmlns:p14="http://schemas.microsoft.com/office/powerpoint/2010/main" val="99079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2" y="1556857"/>
            <a:ext cx="1655945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47" y="1535654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50" y="1492218"/>
            <a:ext cx="1823077" cy="22427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22F80B4-A5FE-440F-A122-681D94D83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92" y="1513764"/>
            <a:ext cx="1466458" cy="21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2" y="1556857"/>
            <a:ext cx="1655945" cy="2199687"/>
          </a:xfrm>
          <a:prstGeom prst="rect">
            <a:avLst/>
          </a:prstGeom>
        </p:spPr>
      </p:pic>
      <p:pic>
        <p:nvPicPr>
          <p:cNvPr id="5" name="Picture 4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0706742-05C4-4639-BAE8-2F3013153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92" y="1513764"/>
            <a:ext cx="1466458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47" y="1535654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50" y="1492218"/>
            <a:ext cx="1823077" cy="2242778"/>
          </a:xfrm>
          <a:prstGeom prst="rect">
            <a:avLst/>
          </a:prstGeom>
        </p:spPr>
      </p:pic>
      <p:pic>
        <p:nvPicPr>
          <p:cNvPr id="11" name="Picture 10" descr="A dog standing next to a body of water&#10;&#10;Description automatically generated">
            <a:extLst>
              <a:ext uri="{FF2B5EF4-FFF2-40B4-BE49-F238E27FC236}">
                <a16:creationId xmlns:a16="http://schemas.microsoft.com/office/drawing/2014/main" id="{40E9A972-523C-45FC-A0C1-5A5B7E36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t="5487" r="13979" b="3158"/>
          <a:stretch/>
        </p:blipFill>
        <p:spPr>
          <a:xfrm>
            <a:off x="8210555" y="4150951"/>
            <a:ext cx="1880297" cy="1553130"/>
          </a:xfrm>
          <a:prstGeom prst="rect">
            <a:avLst/>
          </a:prstGeom>
        </p:spPr>
      </p:pic>
      <p:pic>
        <p:nvPicPr>
          <p:cNvPr id="13" name="Picture 1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CF1A4FA-C399-400C-93F3-6C1431520E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078" y="4626816"/>
            <a:ext cx="1552412" cy="978694"/>
          </a:xfrm>
          <a:prstGeom prst="rect">
            <a:avLst/>
          </a:prstGeom>
        </p:spPr>
      </p:pic>
      <p:pic>
        <p:nvPicPr>
          <p:cNvPr id="15" name="Picture 14" descr="A brown and white dog standing on grass&#10;&#10;Description automatically generated">
            <a:extLst>
              <a:ext uri="{FF2B5EF4-FFF2-40B4-BE49-F238E27FC236}">
                <a16:creationId xmlns:a16="http://schemas.microsoft.com/office/drawing/2014/main" id="{5C8873C8-94AB-4D1B-8E50-8416C4E3C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17" y="4528249"/>
            <a:ext cx="1090008" cy="1175835"/>
          </a:xfrm>
          <a:prstGeom prst="rect">
            <a:avLst/>
          </a:prstGeom>
        </p:spPr>
      </p:pic>
      <p:pic>
        <p:nvPicPr>
          <p:cNvPr id="17" name="Picture 1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CB1E2E10-E5CB-47D2-A82C-DDAEF05CB1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93" y="4282982"/>
            <a:ext cx="1692279" cy="14435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9BCBC5-14AD-4E30-B829-C8F7A5669E5D}"/>
              </a:ext>
            </a:extLst>
          </p:cNvPr>
          <p:cNvSpPr/>
          <p:nvPr/>
        </p:nvSpPr>
        <p:spPr>
          <a:xfrm>
            <a:off x="2301672" y="4042407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Basset 79.6%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3D191B-7141-46FD-A6E1-63AD79B90C95}"/>
              </a:ext>
            </a:extLst>
          </p:cNvPr>
          <p:cNvSpPr/>
          <p:nvPr/>
        </p:nvSpPr>
        <p:spPr>
          <a:xfrm>
            <a:off x="4378310" y="3982901"/>
            <a:ext cx="13853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Beagle 56.5%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3EBD7-63EE-4287-A40C-0834DA4BA2B2}"/>
              </a:ext>
            </a:extLst>
          </p:cNvPr>
          <p:cNvSpPr/>
          <p:nvPr/>
        </p:nvSpPr>
        <p:spPr>
          <a:xfrm>
            <a:off x="5904286" y="3837249"/>
            <a:ext cx="22637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English foxhound 48.4%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35C8AF-9CCF-4F95-8EE7-3A8AF31AC57F}"/>
              </a:ext>
            </a:extLst>
          </p:cNvPr>
          <p:cNvSpPr/>
          <p:nvPr/>
        </p:nvSpPr>
        <p:spPr>
          <a:xfrm>
            <a:off x="8176998" y="3800748"/>
            <a:ext cx="196650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Walker hound 51.4%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70A2BE-4D8A-43E5-B291-DB276AC08C0D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5392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5035290" y="1795638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6997672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8600318" y="2088141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0" y="2715874"/>
            <a:ext cx="1548789" cy="178184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C0B4A40-626A-44A1-8D6F-30C2D39424C1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6383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5035290" y="1795638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6997672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8600318" y="2088141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0" y="2715874"/>
            <a:ext cx="1548789" cy="17818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C1A3C4-3CE8-4066-B907-91B9EF3A0881}"/>
              </a:ext>
            </a:extLst>
          </p:cNvPr>
          <p:cNvSpPr/>
          <p:nvPr/>
        </p:nvSpPr>
        <p:spPr>
          <a:xfrm>
            <a:off x="1706841" y="1614873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Egyptian cat 77.3%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B6578-9C7E-4B55-B102-E29622865970}"/>
              </a:ext>
            </a:extLst>
          </p:cNvPr>
          <p:cNvSpPr/>
          <p:nvPr/>
        </p:nvSpPr>
        <p:spPr>
          <a:xfrm>
            <a:off x="3307602" y="4591124"/>
            <a:ext cx="1850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Persian cat 94.9%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82CFD-FFCA-4B81-B33E-14A0BF67D1A9}"/>
              </a:ext>
            </a:extLst>
          </p:cNvPr>
          <p:cNvSpPr/>
          <p:nvPr/>
        </p:nvSpPr>
        <p:spPr>
          <a:xfrm>
            <a:off x="5185718" y="1389667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Siamese cat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AEB74-52A3-4C46-8643-CB217B72C91F}"/>
              </a:ext>
            </a:extLst>
          </p:cNvPr>
          <p:cNvSpPr/>
          <p:nvPr/>
        </p:nvSpPr>
        <p:spPr>
          <a:xfrm>
            <a:off x="6935405" y="4565135"/>
            <a:ext cx="1702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Tabby cat 68.4%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1BABB-4895-40A9-8297-43EA9F1354A0}"/>
              </a:ext>
            </a:extLst>
          </p:cNvPr>
          <p:cNvSpPr/>
          <p:nvPr/>
        </p:nvSpPr>
        <p:spPr>
          <a:xfrm>
            <a:off x="8646419" y="1701846"/>
            <a:ext cx="1614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Tiger cat 36.2%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C64BDF-3CCF-427C-A698-B0665C7C0CC5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9635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2" y="618446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54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3" y="2739866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18" y="2440766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3" y="4020915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36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87" y="4662285"/>
            <a:ext cx="1636549" cy="1214437"/>
          </a:xfrm>
          <a:prstGeom prst="rect">
            <a:avLst/>
          </a:prstGeom>
        </p:spPr>
      </p:pic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99" y="4495800"/>
            <a:ext cx="1167926" cy="1393114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87571861-C1AF-4E00-805B-73E101439481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7998975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413283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2" y="618446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54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3" y="2739866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18" y="2440766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3" y="4020915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36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87" y="4662285"/>
            <a:ext cx="1636549" cy="12144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58FC899-63A7-4318-A33C-784D9A8D3A6D}"/>
              </a:ext>
            </a:extLst>
          </p:cNvPr>
          <p:cNvSpPr/>
          <p:nvPr/>
        </p:nvSpPr>
        <p:spPr>
          <a:xfrm>
            <a:off x="4946690" y="2041705"/>
            <a:ext cx="161614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Ptarmigan 99.9%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DAAC5-19C9-4630-8C5F-0BAE3AEF0523}"/>
              </a:ext>
            </a:extLst>
          </p:cNvPr>
          <p:cNvSpPr/>
          <p:nvPr/>
        </p:nvSpPr>
        <p:spPr>
          <a:xfrm>
            <a:off x="6997561" y="1968627"/>
            <a:ext cx="120097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Quail 99.6%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9CF74A-9508-46A4-BE1F-6E883F0410BB}"/>
              </a:ext>
            </a:extLst>
          </p:cNvPr>
          <p:cNvSpPr/>
          <p:nvPr/>
        </p:nvSpPr>
        <p:spPr>
          <a:xfrm>
            <a:off x="8620165" y="1904377"/>
            <a:ext cx="18437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Black grouse 99.9%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1A4DAA-F0BA-4F5A-9E7C-65FC45C19283}"/>
              </a:ext>
            </a:extLst>
          </p:cNvPr>
          <p:cNvSpPr/>
          <p:nvPr/>
        </p:nvSpPr>
        <p:spPr>
          <a:xfrm>
            <a:off x="8766110" y="3844661"/>
            <a:ext cx="155363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Goldfinch 99.9%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A8D58A-2655-46EF-81E1-FAD07117B9AD}"/>
              </a:ext>
            </a:extLst>
          </p:cNvPr>
          <p:cNvSpPr/>
          <p:nvPr/>
        </p:nvSpPr>
        <p:spPr>
          <a:xfrm>
            <a:off x="6930235" y="4044672"/>
            <a:ext cx="134684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 err="1">
                <a:latin typeface="Arial" panose="020B0604020202020204" pitchFamily="34" charset="0"/>
                <a:cs typeface="Arial" panose="020B0604020202020204" pitchFamily="34" charset="0"/>
              </a:rPr>
              <a:t>Coucal</a:t>
            </a:r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 99.9%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EFA45A-8B28-4A2E-9DE8-E35EA81EAF34}"/>
              </a:ext>
            </a:extLst>
          </p:cNvPr>
          <p:cNvSpPr/>
          <p:nvPr/>
        </p:nvSpPr>
        <p:spPr>
          <a:xfrm>
            <a:off x="4770488" y="3951473"/>
            <a:ext cx="164820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Chickadee 99.9%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FC2637-038D-4D67-9DE8-0673E4731D4D}"/>
              </a:ext>
            </a:extLst>
          </p:cNvPr>
          <p:cNvSpPr/>
          <p:nvPr/>
        </p:nvSpPr>
        <p:spPr>
          <a:xfrm>
            <a:off x="3039521" y="3621305"/>
            <a:ext cx="1284326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Bulbul 99.9%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FCA19C-F470-4594-B173-3A9FF8D970BB}"/>
              </a:ext>
            </a:extLst>
          </p:cNvPr>
          <p:cNvSpPr/>
          <p:nvPr/>
        </p:nvSpPr>
        <p:spPr>
          <a:xfrm>
            <a:off x="1753480" y="5995054"/>
            <a:ext cx="1399742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Hornbill 99.9%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1AEF12-424A-4938-9D9B-25A1055CD257}"/>
              </a:ext>
            </a:extLst>
          </p:cNvPr>
          <p:cNvSpPr/>
          <p:nvPr/>
        </p:nvSpPr>
        <p:spPr>
          <a:xfrm>
            <a:off x="3186889" y="5985744"/>
            <a:ext cx="1939955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Indigo bunting 99.9%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CBFF50-D062-4194-9543-04274B8B7080}"/>
              </a:ext>
            </a:extLst>
          </p:cNvPr>
          <p:cNvSpPr/>
          <p:nvPr/>
        </p:nvSpPr>
        <p:spPr>
          <a:xfrm>
            <a:off x="5540892" y="6042973"/>
            <a:ext cx="1055097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Jay 99.9%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E9B709-170E-4B98-86E6-3A84A715A733}"/>
              </a:ext>
            </a:extLst>
          </p:cNvPr>
          <p:cNvSpPr/>
          <p:nvPr/>
        </p:nvSpPr>
        <p:spPr>
          <a:xfrm>
            <a:off x="7263086" y="5955157"/>
            <a:ext cx="137890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Magpie 99.9%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8F42D-F771-427B-8949-1BE593FEB91F}"/>
              </a:ext>
            </a:extLst>
          </p:cNvPr>
          <p:cNvSpPr/>
          <p:nvPr/>
        </p:nvSpPr>
        <p:spPr>
          <a:xfrm>
            <a:off x="8958165" y="5925362"/>
            <a:ext cx="15231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Partridge 81.6%</a:t>
            </a:r>
          </a:p>
        </p:txBody>
      </p:sp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99" y="4495800"/>
            <a:ext cx="1167926" cy="139311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4970112-1AE5-456E-A7CD-A51ACC5A8DDD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7998975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1533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bstract image">
            <a:extLst>
              <a:ext uri="{FF2B5EF4-FFF2-40B4-BE49-F238E27FC236}">
                <a16:creationId xmlns:a16="http://schemas.microsoft.com/office/drawing/2014/main" id="{5E226D57-A7A2-4186-8BB9-2EB4DD5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787" y="0"/>
            <a:ext cx="5355332" cy="6858000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3EAB54-D3B0-4AA8-A026-BE626506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822576"/>
            <a:ext cx="2145145" cy="62103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6400800" y="1447800"/>
            <a:ext cx="44683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To train the model on common birds and animals found in Singapore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E9B4-4FDF-473B-9F51-101E2E71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360" y="3647128"/>
            <a:ext cx="1697072" cy="1654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92A9-3BC5-40C5-A3C6-BFF37C0E1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657600"/>
            <a:ext cx="1633756" cy="16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0565A7-9A4D-4134-BE0F-1DF2091F3D23}"/>
              </a:ext>
            </a:extLst>
          </p:cNvPr>
          <p:cNvSpPr/>
          <p:nvPr/>
        </p:nvSpPr>
        <p:spPr>
          <a:xfrm>
            <a:off x="2209800" y="1981201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“</a:t>
            </a:r>
            <a:r>
              <a:rPr lang="en-SG" sz="6600" dirty="0"/>
              <a:t>The model is as 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intelligent</a:t>
            </a:r>
            <a:r>
              <a:rPr lang="en-SG" sz="6600" dirty="0"/>
              <a:t> as you train it to be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B04096-1D68-4164-B2E2-A627F50B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E4D075E-D135-4F4D-B109-15436FF4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2" y="3283980"/>
            <a:ext cx="1817483" cy="642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3BC1E-2E9F-4C95-9B99-600F4ACFB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2" t="6876" r="3723" b="5948"/>
          <a:stretch/>
        </p:blipFill>
        <p:spPr>
          <a:xfrm>
            <a:off x="2723628" y="2399789"/>
            <a:ext cx="1817483" cy="642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418EED-2FA1-4BB3-89D4-6DAC2C632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9"/>
          <a:stretch/>
        </p:blipFill>
        <p:spPr>
          <a:xfrm>
            <a:off x="2723628" y="4169410"/>
            <a:ext cx="1817483" cy="7045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04754C-1C99-4C9E-B6BB-9BFF07B98E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00"/>
          <a:stretch/>
        </p:blipFill>
        <p:spPr>
          <a:xfrm>
            <a:off x="2709446" y="5103430"/>
            <a:ext cx="1828667" cy="704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7E3CB3-2A87-4128-BEDB-5EC436F16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446" y="1502579"/>
            <a:ext cx="1817483" cy="6547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1C069A6-1700-45E3-A8C9-D6C9C0720E2C}"/>
              </a:ext>
            </a:extLst>
          </p:cNvPr>
          <p:cNvSpPr/>
          <p:nvPr/>
        </p:nvSpPr>
        <p:spPr>
          <a:xfrm>
            <a:off x="4724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Metis Projects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Exploratory Data Analysis on NYC MTA turnstile data</a:t>
            </a:r>
            <a:r>
              <a:rPr lang="en-US" sz="2000" dirty="0"/>
              <a:t> </a:t>
            </a:r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7BB3C-7363-42FF-8B12-70117A6EA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88476EA-2C07-4102-90EA-EC3B3B50A708}"/>
              </a:ext>
            </a:extLst>
          </p:cNvPr>
          <p:cNvSpPr txBox="1">
            <a:spLocks/>
          </p:cNvSpPr>
          <p:nvPr/>
        </p:nvSpPr>
        <p:spPr>
          <a:xfrm>
            <a:off x="4114800" y="6379182"/>
            <a:ext cx="2286000" cy="210375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www.linkedin.com/in/jnyh/</a:t>
            </a: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00981-91E9-4540-AA2C-D02892367433}"/>
              </a:ext>
            </a:extLst>
          </p:cNvPr>
          <p:cNvSpPr txBox="1">
            <a:spLocks/>
          </p:cNvSpPr>
          <p:nvPr/>
        </p:nvSpPr>
        <p:spPr>
          <a:xfrm>
            <a:off x="1676401" y="2835812"/>
            <a:ext cx="1860063" cy="6096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919FA6-A803-4A2B-B4E6-6E52CA5C5D0F}"/>
              </a:ext>
            </a:extLst>
          </p:cNvPr>
          <p:cNvSpPr/>
          <p:nvPr/>
        </p:nvSpPr>
        <p:spPr>
          <a:xfrm>
            <a:off x="9019795" y="5850893"/>
            <a:ext cx="1648206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06E948-565B-49D4-9780-45E46C5B1B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373630"/>
            <a:ext cx="2743200" cy="18689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DCB487-A45B-49C5-B97B-762B235995B1}"/>
              </a:ext>
            </a:extLst>
          </p:cNvPr>
          <p:cNvSpPr/>
          <p:nvPr/>
        </p:nvSpPr>
        <p:spPr>
          <a:xfrm>
            <a:off x="4724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Metis Projects</a:t>
            </a:r>
          </a:p>
          <a:p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Exploratory Data Analysis on NYC MTA turnstile data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D1453-AF6A-44D3-8134-6F884BD06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12FD8-AA54-4641-8F1B-6DF8E7737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132" y="420841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C165F-EDCC-4637-9182-87C2AA2B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107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8CAEE-85D8-48EA-88D4-FD6CA9E4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72" y="1036423"/>
            <a:ext cx="6362227" cy="55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673ECE52-1CCC-42E2-9D82-D8F236898022}"/>
              </a:ext>
            </a:extLst>
          </p:cNvPr>
          <p:cNvSpPr txBox="1">
            <a:spLocks/>
          </p:cNvSpPr>
          <p:nvPr/>
        </p:nvSpPr>
        <p:spPr>
          <a:xfrm>
            <a:off x="8582201" y="6484165"/>
            <a:ext cx="2799997" cy="2793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None/>
              <a:defRPr sz="1350" b="1">
                <a:solidFill>
                  <a:schemeClr val="bg1"/>
                </a:solidFill>
                <a:ea typeface="+mj-ea"/>
                <a:cs typeface="+mj-cs"/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SG" dirty="0"/>
              <a:t>https://www.linkedin.com/in/jnyh/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FFCC0-1185-4BDC-9751-23DEE26F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4043588"/>
            <a:ext cx="2438400" cy="2438400"/>
          </a:xfrm>
          <a:prstGeom prst="rect">
            <a:avLst/>
          </a:prstGeom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2607D54-5745-42BE-91AF-0C3D0240BAB2}"/>
              </a:ext>
            </a:extLst>
          </p:cNvPr>
          <p:cNvSpPr txBox="1">
            <a:spLocks/>
          </p:cNvSpPr>
          <p:nvPr/>
        </p:nvSpPr>
        <p:spPr>
          <a:xfrm>
            <a:off x="5760777" y="6481987"/>
            <a:ext cx="2324354" cy="279307"/>
          </a:xfrm>
          <a:prstGeom prst="rect">
            <a:avLst/>
          </a:prstGeom>
        </p:spPr>
        <p:txBody>
          <a:bodyPr wrap="none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https://medium.com/@jnyh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45617F0E-FFD0-49FD-8F6B-7E41ECBE77D8}"/>
              </a:ext>
            </a:extLst>
          </p:cNvPr>
          <p:cNvSpPr txBox="1">
            <a:spLocks/>
          </p:cNvSpPr>
          <p:nvPr/>
        </p:nvSpPr>
        <p:spPr>
          <a:xfrm>
            <a:off x="8941999" y="3574869"/>
            <a:ext cx="2120773" cy="279307"/>
          </a:xfrm>
          <a:prstGeom prst="rect">
            <a:avLst/>
          </a:prstGeom>
        </p:spPr>
        <p:txBody>
          <a:bodyPr wrap="none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https://github.com/JNYH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8BC9DF-A97B-45B6-9551-D82D380A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143000"/>
            <a:ext cx="2430851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073438-D39E-49F4-B720-CA349CD0A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449" y="1143000"/>
            <a:ext cx="2445880" cy="2438400"/>
          </a:xfrm>
          <a:prstGeom prst="rect">
            <a:avLst/>
          </a:prstGeom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B3752FC5-50E7-4E14-8E20-82F596840E23}"/>
              </a:ext>
            </a:extLst>
          </p:cNvPr>
          <p:cNvSpPr txBox="1">
            <a:spLocks/>
          </p:cNvSpPr>
          <p:nvPr/>
        </p:nvSpPr>
        <p:spPr>
          <a:xfrm>
            <a:off x="5750357" y="3567108"/>
            <a:ext cx="2345194" cy="2793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None/>
              <a:defRPr sz="1350" b="1">
                <a:solidFill>
                  <a:schemeClr val="bg1"/>
                </a:solidFill>
                <a:ea typeface="+mj-ea"/>
                <a:cs typeface="+mj-cs"/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S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https://metis.kaplan.com.sg</a:t>
            </a:r>
            <a:endParaRPr lang="en-S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50536-E2DA-4207-ACE8-BDDE41B08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4070852"/>
            <a:ext cx="2209800" cy="2228850"/>
          </a:xfrm>
          <a:prstGeom prst="rect">
            <a:avLst/>
          </a:prstGeom>
        </p:spPr>
      </p:pic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7B25ED1A-A787-425A-B323-D08CF237D1A2}"/>
              </a:ext>
            </a:extLst>
          </p:cNvPr>
          <p:cNvSpPr txBox="1">
            <a:spLocks/>
          </p:cNvSpPr>
          <p:nvPr/>
        </p:nvSpPr>
        <p:spPr>
          <a:xfrm>
            <a:off x="1533922" y="6342334"/>
            <a:ext cx="1427955" cy="2793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None/>
              <a:defRPr sz="1350" b="1">
                <a:solidFill>
                  <a:schemeClr val="bg1"/>
                </a:solidFill>
                <a:ea typeface="+mj-ea"/>
                <a:cs typeface="+mj-cs"/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SG" dirty="0"/>
              <a:t>Add to Contacts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BEEC0-575F-4DFC-8E74-9408EE94B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7449" y="4070852"/>
            <a:ext cx="2416325" cy="24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7849658" y="969058"/>
            <a:ext cx="2645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Autonomous vehicle to identify surrounding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49B30-7930-4CB7-A5AA-6DF9B3E6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817" y="2092006"/>
            <a:ext cx="2449071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6142FF-DDC5-42DA-A477-8591591E6732}"/>
              </a:ext>
            </a:extLst>
          </p:cNvPr>
          <p:cNvSpPr/>
          <p:nvPr/>
        </p:nvSpPr>
        <p:spPr>
          <a:xfrm>
            <a:off x="4773166" y="969059"/>
            <a:ext cx="2645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Anomaly detection in medical scans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4B9AF-6FD3-46C8-BE22-9CBB29A9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36" y="2133601"/>
            <a:ext cx="2524729" cy="35744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786CD7-78A8-47C5-8850-539B200F737D}"/>
              </a:ext>
            </a:extLst>
          </p:cNvPr>
          <p:cNvSpPr/>
          <p:nvPr/>
        </p:nvSpPr>
        <p:spPr>
          <a:xfrm>
            <a:off x="1790169" y="969058"/>
            <a:ext cx="2645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Coastal surveillance to identify floating objects, e.g. log, shark, illegal immigrant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93BE6-D0EB-4AFE-B2CF-4ED5364EF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345" y="3071229"/>
            <a:ext cx="2832659" cy="263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white dog standing in a grassy field&#10;&#10;Description automatically generated">
            <a:extLst>
              <a:ext uri="{FF2B5EF4-FFF2-40B4-BE49-F238E27FC236}">
                <a16:creationId xmlns:a16="http://schemas.microsoft.com/office/drawing/2014/main" id="{5289C63D-402C-4996-9C20-A23E629A5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394280"/>
            <a:ext cx="1657350" cy="1689453"/>
          </a:xfrm>
          <a:prstGeom prst="rect">
            <a:avLst/>
          </a:prstGeom>
        </p:spPr>
      </p:pic>
      <p:pic>
        <p:nvPicPr>
          <p:cNvPr id="6" name="Picture 5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0743D611-ACAE-4BC9-8800-5612FABD4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35211"/>
            <a:ext cx="2686050" cy="2168495"/>
          </a:xfrm>
          <a:prstGeom prst="rect">
            <a:avLst/>
          </a:prstGeom>
        </p:spPr>
      </p:pic>
      <p:pic>
        <p:nvPicPr>
          <p:cNvPr id="8" name="Picture 7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4C387B20-D696-41B7-B47B-C7C6CC50C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4" y="2085801"/>
            <a:ext cx="1622949" cy="1992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D5CB45-34D8-4A52-AD7D-34DE97FF26CE}"/>
              </a:ext>
            </a:extLst>
          </p:cNvPr>
          <p:cNvSpPr/>
          <p:nvPr/>
        </p:nvSpPr>
        <p:spPr>
          <a:xfrm>
            <a:off x="2209804" y="4286250"/>
            <a:ext cx="20024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Miniature poodle 60.3%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2D9FA-D7C5-4786-BB73-0FC474C520C9}"/>
              </a:ext>
            </a:extLst>
          </p:cNvPr>
          <p:cNvSpPr/>
          <p:nvPr/>
        </p:nvSpPr>
        <p:spPr>
          <a:xfrm>
            <a:off x="4974976" y="4286250"/>
            <a:ext cx="199285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Standard poodle 87.8%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019E3-0F21-4073-A910-DB26EF936A7C}"/>
              </a:ext>
            </a:extLst>
          </p:cNvPr>
          <p:cNvSpPr/>
          <p:nvPr/>
        </p:nvSpPr>
        <p:spPr>
          <a:xfrm>
            <a:off x="8093617" y="4286250"/>
            <a:ext cx="15601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Toy poodle 68.7%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A6D147-2DE1-4B16-8B7C-4100CADA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063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is standing on a dry grass field&#10;&#10;Description automatically generated">
            <a:extLst>
              <a:ext uri="{FF2B5EF4-FFF2-40B4-BE49-F238E27FC236}">
                <a16:creationId xmlns:a16="http://schemas.microsoft.com/office/drawing/2014/main" id="{5D5EFF2C-BA66-4723-A372-8709E235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5"/>
          <a:stretch/>
        </p:blipFill>
        <p:spPr>
          <a:xfrm>
            <a:off x="1981203" y="1697606"/>
            <a:ext cx="1798319" cy="1166127"/>
          </a:xfrm>
          <a:prstGeom prst="rect">
            <a:avLst/>
          </a:prstGeom>
        </p:spPr>
      </p:pic>
      <p:pic>
        <p:nvPicPr>
          <p:cNvPr id="6" name="Picture 5" descr="A cat with its mouth open&#10;&#10;Description automatically generated">
            <a:extLst>
              <a:ext uri="{FF2B5EF4-FFF2-40B4-BE49-F238E27FC236}">
                <a16:creationId xmlns:a16="http://schemas.microsoft.com/office/drawing/2014/main" id="{B403BDC4-D5C9-4227-BF9C-4B43E14AE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99" y="3052668"/>
            <a:ext cx="1798023" cy="1150735"/>
          </a:xfrm>
          <a:prstGeom prst="rect">
            <a:avLst/>
          </a:prstGeom>
        </p:spPr>
      </p:pic>
      <p:pic>
        <p:nvPicPr>
          <p:cNvPr id="8" name="Picture 7" descr="A cat sitting on a branch&#10;&#10;Description automatically generated">
            <a:extLst>
              <a:ext uri="{FF2B5EF4-FFF2-40B4-BE49-F238E27FC236}">
                <a16:creationId xmlns:a16="http://schemas.microsoft.com/office/drawing/2014/main" id="{68E77CA1-D53F-451D-94EE-4C229D69B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04" y="4392335"/>
            <a:ext cx="1798022" cy="1123764"/>
          </a:xfrm>
          <a:prstGeom prst="rect">
            <a:avLst/>
          </a:prstGeom>
        </p:spPr>
      </p:pic>
      <p:pic>
        <p:nvPicPr>
          <p:cNvPr id="10" name="Picture 9" descr="A cat that is standing in front of a leopard&#10;&#10;Description automatically generated">
            <a:extLst>
              <a:ext uri="{FF2B5EF4-FFF2-40B4-BE49-F238E27FC236}">
                <a16:creationId xmlns:a16="http://schemas.microsoft.com/office/drawing/2014/main" id="{D6308035-100C-4217-93F8-F53D7F5E35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5" y="1697602"/>
            <a:ext cx="1954087" cy="1098434"/>
          </a:xfrm>
          <a:prstGeom prst="rect">
            <a:avLst/>
          </a:prstGeom>
        </p:spPr>
      </p:pic>
      <p:pic>
        <p:nvPicPr>
          <p:cNvPr id="12" name="Picture 11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70C49A85-9760-44CE-A689-B54506A436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2" y="2956609"/>
            <a:ext cx="1367758" cy="1275159"/>
          </a:xfrm>
          <a:prstGeom prst="rect">
            <a:avLst/>
          </a:prstGeom>
        </p:spPr>
      </p:pic>
      <p:pic>
        <p:nvPicPr>
          <p:cNvPr id="14" name="Picture 13" descr="A cat that is standing in the snow&#10;&#10;Description automatically generated">
            <a:extLst>
              <a:ext uri="{FF2B5EF4-FFF2-40B4-BE49-F238E27FC236}">
                <a16:creationId xmlns:a16="http://schemas.microsoft.com/office/drawing/2014/main" id="{5922B3B1-6A53-49F1-B353-08344B88BF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6"/>
          <a:stretch/>
        </p:blipFill>
        <p:spPr>
          <a:xfrm>
            <a:off x="6392736" y="4392334"/>
            <a:ext cx="1771650" cy="12020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D70199-9B10-41D6-9985-F4FA852A346C}"/>
              </a:ext>
            </a:extLst>
          </p:cNvPr>
          <p:cNvSpPr/>
          <p:nvPr/>
        </p:nvSpPr>
        <p:spPr>
          <a:xfrm>
            <a:off x="8169107" y="2109851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Leopard 98.5%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3E1C17-AC62-4E2E-B591-F3E898C41447}"/>
              </a:ext>
            </a:extLst>
          </p:cNvPr>
          <p:cNvSpPr/>
          <p:nvPr/>
        </p:nvSpPr>
        <p:spPr>
          <a:xfrm>
            <a:off x="8164387" y="3491064"/>
            <a:ext cx="10823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Lynx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46765-6D37-4D3E-8DF8-8EBE3658FF00}"/>
              </a:ext>
            </a:extLst>
          </p:cNvPr>
          <p:cNvSpPr/>
          <p:nvPr/>
        </p:nvSpPr>
        <p:spPr>
          <a:xfrm>
            <a:off x="8164389" y="4817249"/>
            <a:ext cx="18389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Snow Leopard 92.4%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673CBC-36A2-4BAA-98E2-2DFBA34F1DC4}"/>
              </a:ext>
            </a:extLst>
          </p:cNvPr>
          <p:cNvSpPr/>
          <p:nvPr/>
        </p:nvSpPr>
        <p:spPr>
          <a:xfrm>
            <a:off x="3781286" y="2118393"/>
            <a:ext cx="13773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Cheetah 99.3%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DEE670-03CA-423D-A0CF-AD17AFF91924}"/>
              </a:ext>
            </a:extLst>
          </p:cNvPr>
          <p:cNvSpPr/>
          <p:nvPr/>
        </p:nvSpPr>
        <p:spPr>
          <a:xfrm>
            <a:off x="3776568" y="3499606"/>
            <a:ext cx="12907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Cougar 77.8%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8588ED-BC31-4B87-AF80-169E02AB5EE3}"/>
              </a:ext>
            </a:extLst>
          </p:cNvPr>
          <p:cNvSpPr/>
          <p:nvPr/>
        </p:nvSpPr>
        <p:spPr>
          <a:xfrm>
            <a:off x="3776567" y="4825791"/>
            <a:ext cx="12522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Jaguar 60.5%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E5F5C74-0478-42B2-BC9B-62B7636A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1458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rodent in a blue shirt&#10;&#10;Description automatically generated">
            <a:extLst>
              <a:ext uri="{FF2B5EF4-FFF2-40B4-BE49-F238E27FC236}">
                <a16:creationId xmlns:a16="http://schemas.microsoft.com/office/drawing/2014/main" id="{75843992-A0EE-4C93-9E78-FA27ADA8A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74" y="2011617"/>
            <a:ext cx="1564780" cy="1789509"/>
          </a:xfrm>
          <a:prstGeom prst="rect">
            <a:avLst/>
          </a:prstGeom>
        </p:spPr>
      </p:pic>
      <p:pic>
        <p:nvPicPr>
          <p:cNvPr id="6" name="Picture 5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3C9293DF-27DF-4C20-8C8B-1F3CDBB7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11939"/>
          <a:stretch/>
        </p:blipFill>
        <p:spPr>
          <a:xfrm>
            <a:off x="3334892" y="2179942"/>
            <a:ext cx="1798122" cy="1441070"/>
          </a:xfrm>
          <a:prstGeom prst="rect">
            <a:avLst/>
          </a:prstGeom>
        </p:spPr>
      </p:pic>
      <p:pic>
        <p:nvPicPr>
          <p:cNvPr id="8" name="Picture 7" descr="A bathroom with a white tub sitting next to a sink&#10;&#10;Description automatically generated">
            <a:extLst>
              <a:ext uri="{FF2B5EF4-FFF2-40B4-BE49-F238E27FC236}">
                <a16:creationId xmlns:a16="http://schemas.microsoft.com/office/drawing/2014/main" id="{8B3E12BF-5788-468A-B2FB-AE2800CC60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r="13000"/>
          <a:stretch/>
        </p:blipFill>
        <p:spPr>
          <a:xfrm>
            <a:off x="5289178" y="2400300"/>
            <a:ext cx="1428750" cy="1428750"/>
          </a:xfrm>
          <a:prstGeom prst="rect">
            <a:avLst/>
          </a:prstGeom>
        </p:spPr>
      </p:pic>
      <p:pic>
        <p:nvPicPr>
          <p:cNvPr id="10" name="Picture 9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6212BBE5-0604-4192-870C-D23B314395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/>
          <a:stretch/>
        </p:blipFill>
        <p:spPr>
          <a:xfrm>
            <a:off x="6898206" y="2179943"/>
            <a:ext cx="1646420" cy="1428750"/>
          </a:xfrm>
          <a:prstGeom prst="rect">
            <a:avLst/>
          </a:prstGeom>
        </p:spPr>
      </p:pic>
      <p:pic>
        <p:nvPicPr>
          <p:cNvPr id="12" name="Picture 11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49E6570A-0DCA-43A9-83DB-FE889D5DB1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/>
          <a:stretch/>
        </p:blipFill>
        <p:spPr>
          <a:xfrm>
            <a:off x="8667750" y="2309875"/>
            <a:ext cx="1868882" cy="15109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B5031E-2CE5-4DD5-B19A-9408FCE827B9}"/>
              </a:ext>
            </a:extLst>
          </p:cNvPr>
          <p:cNvSpPr/>
          <p:nvPr/>
        </p:nvSpPr>
        <p:spPr>
          <a:xfrm>
            <a:off x="1623670" y="4000500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1A22EA-F30E-4D52-895E-326B6590D5B4}"/>
              </a:ext>
            </a:extLst>
          </p:cNvPr>
          <p:cNvSpPr/>
          <p:nvPr/>
        </p:nvSpPr>
        <p:spPr>
          <a:xfrm>
            <a:off x="3409951" y="3831481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D7CAB-0E9A-4209-94B8-1E876488770C}"/>
              </a:ext>
            </a:extLst>
          </p:cNvPr>
          <p:cNvSpPr/>
          <p:nvPr/>
        </p:nvSpPr>
        <p:spPr>
          <a:xfrm>
            <a:off x="5246616" y="4003798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72.6%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1BE50-313C-4BF1-BDF4-A81ABFE71112}"/>
              </a:ext>
            </a:extLst>
          </p:cNvPr>
          <p:cNvSpPr/>
          <p:nvPr/>
        </p:nvSpPr>
        <p:spPr>
          <a:xfrm>
            <a:off x="7032896" y="3817377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2F6BFD-363B-400F-9204-BFC40F12F90C}"/>
              </a:ext>
            </a:extLst>
          </p:cNvPr>
          <p:cNvSpPr/>
          <p:nvPr/>
        </p:nvSpPr>
        <p:spPr>
          <a:xfrm>
            <a:off x="9067804" y="4009251"/>
            <a:ext cx="9733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Pig 25.8%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77C10F-EB65-49AD-884E-B0E0DD84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391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79E5E-35F7-473B-926C-9F4FB9E4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848" y="1384232"/>
            <a:ext cx="1350144" cy="1358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73EB7-64BF-4746-BED4-B6A36F8F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692" y="1350698"/>
            <a:ext cx="1604928" cy="1386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22CA6-71C1-4BF8-931E-6A325D492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320" y="1266580"/>
            <a:ext cx="1731116" cy="147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567CF-F378-4DFE-A467-EDC05B734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717" y="1266580"/>
            <a:ext cx="1476005" cy="147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5EA87-254C-4F2B-BA96-C400690C4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394" y="1266579"/>
            <a:ext cx="1464006" cy="147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57FAA-DB3A-4168-BA31-636E93201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5034" y="3023826"/>
            <a:ext cx="1398211" cy="139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F7EF6-4E8E-421C-9BC6-70A27972E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9877" y="3023825"/>
            <a:ext cx="1398211" cy="1392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2AA06-7A34-4EDD-9F46-3666228F0C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9803" y="3014591"/>
            <a:ext cx="1604928" cy="140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4BF4E-4B55-471B-BD23-50107CB41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5637" y="3036764"/>
            <a:ext cx="1629943" cy="1357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B71F3D-9CF0-4DA2-A18F-19F9A8594D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1290" y="3128659"/>
            <a:ext cx="1561686" cy="1287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A1930-89F9-4E17-92E9-B8830724E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0199" y="4667612"/>
            <a:ext cx="1383259" cy="1392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4ECE1-1C1C-454F-880C-8BA50CB5B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4261" y="4693479"/>
            <a:ext cx="1349441" cy="1357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A32FCD-8D7C-46DE-8935-74290BB170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9505" y="4656558"/>
            <a:ext cx="1463528" cy="145469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8F3CDB3-5B04-429F-97CD-F9D0CE5C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Challenging images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24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 descr="A large red truck driving down a street&#10;&#10;Description automatically generated">
            <a:extLst>
              <a:ext uri="{FF2B5EF4-FFF2-40B4-BE49-F238E27FC236}">
                <a16:creationId xmlns:a16="http://schemas.microsoft.com/office/drawing/2014/main" id="{D9076C84-24A1-4D9A-9AC9-C4B20A8F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8" y="3934617"/>
            <a:ext cx="2150382" cy="1610913"/>
          </a:xfrm>
          <a:prstGeom prst="rect">
            <a:avLst/>
          </a:prstGeom>
        </p:spPr>
      </p:pic>
      <p:pic>
        <p:nvPicPr>
          <p:cNvPr id="6" name="Picture 5" descr="A large white truck parked on the side of a road&#10;&#10;Description automatically generated">
            <a:extLst>
              <a:ext uri="{FF2B5EF4-FFF2-40B4-BE49-F238E27FC236}">
                <a16:creationId xmlns:a16="http://schemas.microsoft.com/office/drawing/2014/main" id="{6AAD46A6-D3AE-418B-83FF-8C1F19F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65" y="1793222"/>
            <a:ext cx="2150382" cy="1482391"/>
          </a:xfrm>
          <a:prstGeom prst="rect">
            <a:avLst/>
          </a:prstGeom>
        </p:spPr>
      </p:pic>
      <p:pic>
        <p:nvPicPr>
          <p:cNvPr id="8" name="Picture 7" descr="A car parked in front of a truck&#10;&#10;Description automatically generated">
            <a:extLst>
              <a:ext uri="{FF2B5EF4-FFF2-40B4-BE49-F238E27FC236}">
                <a16:creationId xmlns:a16="http://schemas.microsoft.com/office/drawing/2014/main" id="{8E5CCFF2-A373-4FB6-AFA8-43B2B50EB2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38" y="395547"/>
            <a:ext cx="1861806" cy="1342506"/>
          </a:xfrm>
          <a:prstGeom prst="rect">
            <a:avLst/>
          </a:prstGeom>
        </p:spPr>
      </p:pic>
      <p:pic>
        <p:nvPicPr>
          <p:cNvPr id="11" name="Picture 10" descr="A yellow truck on the street&#10;&#10;Description automatically generated">
            <a:extLst>
              <a:ext uri="{FF2B5EF4-FFF2-40B4-BE49-F238E27FC236}">
                <a16:creationId xmlns:a16="http://schemas.microsoft.com/office/drawing/2014/main" id="{C8320E4B-0023-4475-AFBE-654A9BC73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16" y="2323704"/>
            <a:ext cx="2324729" cy="1610912"/>
          </a:xfrm>
          <a:prstGeom prst="rect">
            <a:avLst/>
          </a:prstGeom>
        </p:spPr>
      </p:pic>
      <p:pic>
        <p:nvPicPr>
          <p:cNvPr id="18" name="Picture 17" descr="A large blue truck driving down a street&#10;&#10;Description automatically generated">
            <a:extLst>
              <a:ext uri="{FF2B5EF4-FFF2-40B4-BE49-F238E27FC236}">
                <a16:creationId xmlns:a16="http://schemas.microsoft.com/office/drawing/2014/main" id="{0291C661-3FCF-4E16-88B3-5A05A8976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04" y="4520267"/>
            <a:ext cx="3119341" cy="15179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1DE4C2-D0A3-4E68-8721-5EFD58F73F60}"/>
              </a:ext>
            </a:extLst>
          </p:cNvPr>
          <p:cNvSpPr/>
          <p:nvPr/>
        </p:nvSpPr>
        <p:spPr>
          <a:xfrm>
            <a:off x="3143885" y="5597979"/>
            <a:ext cx="148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Fire truck 99.1%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69FB40-FF99-40AC-B858-63AFB33545DA}"/>
              </a:ext>
            </a:extLst>
          </p:cNvPr>
          <p:cNvSpPr/>
          <p:nvPr/>
        </p:nvSpPr>
        <p:spPr>
          <a:xfrm>
            <a:off x="3299439" y="3324476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Garbage truck 99.6%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3AAB72-A012-4B1C-862E-65FC71133313}"/>
              </a:ext>
            </a:extLst>
          </p:cNvPr>
          <p:cNvSpPr/>
          <p:nvPr/>
        </p:nvSpPr>
        <p:spPr>
          <a:xfrm>
            <a:off x="7010401" y="3967452"/>
            <a:ext cx="1498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Tow truck 76.4%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F36143-BC6C-4F46-B0A7-DA99EB22748D}"/>
              </a:ext>
            </a:extLst>
          </p:cNvPr>
          <p:cNvSpPr/>
          <p:nvPr/>
        </p:nvSpPr>
        <p:spPr>
          <a:xfrm>
            <a:off x="6750650" y="6080300"/>
            <a:ext cx="1680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Trailer truck 76.3%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755A9B-6565-4D4C-8BBF-986EF1CC31F4}"/>
              </a:ext>
            </a:extLst>
          </p:cNvPr>
          <p:cNvSpPr/>
          <p:nvPr/>
        </p:nvSpPr>
        <p:spPr>
          <a:xfrm>
            <a:off x="7305971" y="1765903"/>
            <a:ext cx="1718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Pickup truck 97.2%</a:t>
            </a:r>
          </a:p>
        </p:txBody>
      </p:sp>
    </p:spTree>
    <p:extLst>
      <p:ext uri="{BB962C8B-B14F-4D97-AF65-F5344CB8AC3E}">
        <p14:creationId xmlns:p14="http://schemas.microsoft.com/office/powerpoint/2010/main" val="473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4" name="Picture 3" descr="A close up of 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A555959B-299B-441B-98BE-59BA4D60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19201"/>
            <a:ext cx="2744024" cy="1757361"/>
          </a:xfrm>
          <a:prstGeom prst="rect">
            <a:avLst/>
          </a:prstGeom>
        </p:spPr>
      </p:pic>
      <p:pic>
        <p:nvPicPr>
          <p:cNvPr id="12" name="Picture 11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17F56130-4A32-48FC-8A0A-FD73740CB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672710"/>
            <a:ext cx="3200400" cy="2603891"/>
          </a:xfrm>
          <a:prstGeom prst="rect">
            <a:avLst/>
          </a:prstGeom>
        </p:spPr>
      </p:pic>
      <p:pic>
        <p:nvPicPr>
          <p:cNvPr id="14" name="Picture 13" descr="A close up of a traffic light&#10;&#10;Description automatically generated">
            <a:extLst>
              <a:ext uri="{FF2B5EF4-FFF2-40B4-BE49-F238E27FC236}">
                <a16:creationId xmlns:a16="http://schemas.microsoft.com/office/drawing/2014/main" id="{989678CA-7D04-4794-99A2-DC1B20799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3972877"/>
            <a:ext cx="2262836" cy="18383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06958F-6ADB-4F16-AF88-AD0F4EA99C92}"/>
              </a:ext>
            </a:extLst>
          </p:cNvPr>
          <p:cNvSpPr/>
          <p:nvPr/>
        </p:nvSpPr>
        <p:spPr>
          <a:xfrm>
            <a:off x="3035201" y="3024597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97.3%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D94650-26D2-4D1B-93AD-2C891E971825}"/>
              </a:ext>
            </a:extLst>
          </p:cNvPr>
          <p:cNvSpPr/>
          <p:nvPr/>
        </p:nvSpPr>
        <p:spPr>
          <a:xfrm>
            <a:off x="7391400" y="3337727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97.3%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DE99B-4FE0-4453-8AD4-DD9643D91E1B}"/>
              </a:ext>
            </a:extLst>
          </p:cNvPr>
          <p:cNvSpPr/>
          <p:nvPr/>
        </p:nvSpPr>
        <p:spPr>
          <a:xfrm>
            <a:off x="6842612" y="5883592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99.9%</a:t>
            </a:r>
          </a:p>
        </p:txBody>
      </p:sp>
      <p:pic>
        <p:nvPicPr>
          <p:cNvPr id="19" name="Picture 18" descr="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BB04F889-360A-4C23-B122-5C558DC2D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2" y="3602355"/>
            <a:ext cx="2043612" cy="22240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4A9DBC-DC61-4F47-BF84-87C075058103}"/>
              </a:ext>
            </a:extLst>
          </p:cNvPr>
          <p:cNvSpPr/>
          <p:nvPr/>
        </p:nvSpPr>
        <p:spPr>
          <a:xfrm>
            <a:off x="3361361" y="5883592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98.5%</a:t>
            </a:r>
          </a:p>
        </p:txBody>
      </p:sp>
    </p:spTree>
    <p:extLst>
      <p:ext uri="{BB962C8B-B14F-4D97-AF65-F5344CB8AC3E}">
        <p14:creationId xmlns:p14="http://schemas.microsoft.com/office/powerpoint/2010/main" val="7586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1447800"/>
            <a:ext cx="4953000" cy="628650"/>
          </a:xfrm>
        </p:spPr>
        <p:txBody>
          <a:bodyPr/>
          <a:lstStyle/>
          <a:p>
            <a:pPr algn="l"/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257800" y="2647950"/>
            <a:ext cx="5181600" cy="30289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Identification of pet breeds</a:t>
            </a:r>
            <a:endParaRPr lang="en-US" sz="2000" dirty="0"/>
          </a:p>
          <a:p>
            <a:pPr lvl="0" algn="l"/>
            <a:r>
              <a:rPr lang="en-SG" sz="2000" dirty="0"/>
              <a:t>Society for the Prevention of Cruelty to Animals</a:t>
            </a:r>
          </a:p>
          <a:p>
            <a:pPr lvl="0" algn="l"/>
            <a:r>
              <a:rPr lang="en-SG" sz="2000" dirty="0"/>
              <a:t>(SPCA)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2000" dirty="0"/>
          </a:p>
          <a:p>
            <a:pPr algn="l"/>
            <a:r>
              <a:rPr lang="en-US" sz="3200" dirty="0"/>
              <a:t>Identification of bird species</a:t>
            </a:r>
            <a:endParaRPr lang="en-SG" sz="3200" dirty="0"/>
          </a:p>
          <a:p>
            <a:pPr lvl="0" algn="l"/>
            <a:r>
              <a:rPr lang="en-SG" sz="2000" dirty="0"/>
              <a:t>National Parks Board</a:t>
            </a:r>
          </a:p>
          <a:p>
            <a:pPr lvl="0" algn="l"/>
            <a:r>
              <a:rPr lang="en-SG" sz="2000" dirty="0"/>
              <a:t>(</a:t>
            </a:r>
            <a:r>
              <a:rPr lang="en-SG" sz="2000" dirty="0" err="1"/>
              <a:t>NParks</a:t>
            </a:r>
            <a:r>
              <a:rPr lang="en-SG" sz="2000" dirty="0"/>
              <a:t>)</a:t>
            </a:r>
            <a:endParaRPr lang="en-US" sz="2000" dirty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1A875543-25D1-4034-B056-88C03B9EF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6" r="23681"/>
          <a:stretch/>
        </p:blipFill>
        <p:spPr>
          <a:xfrm>
            <a:off x="1219200" y="0"/>
            <a:ext cx="358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609600"/>
            <a:ext cx="4953000" cy="628650"/>
          </a:xfrm>
        </p:spPr>
        <p:txBody>
          <a:bodyPr/>
          <a:lstStyle/>
          <a:p>
            <a:pPr algn="r"/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905000" y="1562100"/>
            <a:ext cx="5239274" cy="240030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Image classification</a:t>
            </a:r>
          </a:p>
          <a:p>
            <a:pPr lvl="0"/>
            <a:endParaRPr lang="en-US" sz="2000" dirty="0"/>
          </a:p>
          <a:p>
            <a:pPr lvl="0" algn="r"/>
            <a:r>
              <a:rPr lang="en-US" sz="2000" dirty="0"/>
              <a:t>Simple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Convolutional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Transfer Learning using VGG16</a:t>
            </a:r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4" name="Picture 3" descr="Digital Connections">
            <a:extLst>
              <a:ext uri="{FF2B5EF4-FFF2-40B4-BE49-F238E27FC236}">
                <a16:creationId xmlns:a16="http://schemas.microsoft.com/office/drawing/2014/main" id="{4B3663DB-2CAB-40A7-AF1E-617ED781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4" t="9091" r="3502" b="-1"/>
          <a:stretch/>
        </p:blipFill>
        <p:spPr>
          <a:xfrm>
            <a:off x="7620000" y="1"/>
            <a:ext cx="3048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A7D61-7B9C-42C8-854A-7A97E9B49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4470808"/>
            <a:ext cx="5181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in links">
            <a:extLst>
              <a:ext uri="{FF2B5EF4-FFF2-40B4-BE49-F238E27FC236}">
                <a16:creationId xmlns:a16="http://schemas.microsoft.com/office/drawing/2014/main" id="{3090F084-8412-4508-8B5A-A7A2E72A7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18176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546410"/>
            <a:ext cx="7877094" cy="520391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simple neural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2213610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4"/>
              </a:rPr>
              <a:t>pyimagesearch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1999179" y="1752600"/>
            <a:ext cx="1661032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2400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149712" y="3144944"/>
            <a:ext cx="158408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600 </a:t>
            </a:r>
          </a:p>
          <a:p>
            <a:pPr algn="ctr"/>
            <a:r>
              <a:rPr lang="en-SG" dirty="0"/>
              <a:t>testing images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1E9983-98EE-4CAB-85E8-B12B81DC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04" y="1143000"/>
            <a:ext cx="2442210" cy="4903314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SG" sz="3200" dirty="0"/>
              <a:t>3 classes</a:t>
            </a:r>
          </a:p>
          <a:p>
            <a:pPr marL="34290" indent="0">
              <a:buNone/>
            </a:pPr>
            <a:endParaRPr lang="en-SG" sz="8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Cat</a:t>
            </a:r>
            <a:endParaRPr lang="en-SG" sz="3200" dirty="0"/>
          </a:p>
          <a:p>
            <a:pPr lvl="1">
              <a:lnSpc>
                <a:spcPct val="150000"/>
              </a:lnSpc>
            </a:pPr>
            <a:endParaRPr lang="en-SG" sz="32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Dog</a:t>
            </a:r>
            <a:endParaRPr lang="en-SG" sz="3200" dirty="0"/>
          </a:p>
          <a:p>
            <a:pPr lvl="1">
              <a:lnSpc>
                <a:spcPct val="150000"/>
              </a:lnSpc>
            </a:pPr>
            <a:endParaRPr lang="en-SG" sz="32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Panda</a:t>
            </a:r>
            <a:endParaRPr lang="en-SG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547B50-1B75-4F46-A2CD-644C39E8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991" y="1676281"/>
            <a:ext cx="1783346" cy="1315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AC876-68CD-43BE-82F6-AD642FEF8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991" y="3139352"/>
            <a:ext cx="1783346" cy="1307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B98C9-B412-4633-9041-EC057DACF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061" y="4569736"/>
            <a:ext cx="1775277" cy="13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3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4495801"/>
            <a:ext cx="3824370" cy="9366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400" dirty="0"/>
              <a:t>Training time = 4 minutes</a:t>
            </a:r>
          </a:p>
          <a:p>
            <a:pPr marL="34290" indent="0">
              <a:buNone/>
            </a:pPr>
            <a:r>
              <a:rPr lang="en-US" sz="2400" dirty="0"/>
              <a:t>Accuracy = 61%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CC1DE-4854-49C3-A0CC-075989D7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3352800"/>
            <a:ext cx="3962399" cy="3187699"/>
          </a:xfrm>
          <a:prstGeom prst="rect">
            <a:avLst/>
          </a:prstGeom>
        </p:spPr>
      </p:pic>
      <p:pic>
        <p:nvPicPr>
          <p:cNvPr id="1026" name="Picture 2" descr="Image result for simple neural network input hidden output">
            <a:extLst>
              <a:ext uri="{FF2B5EF4-FFF2-40B4-BE49-F238E27FC236}">
                <a16:creationId xmlns:a16="http://schemas.microsoft.com/office/drawing/2014/main" id="{DE0027BA-C967-4A4B-B75E-09AE5CAF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92" y="1143001"/>
            <a:ext cx="4412816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78830F-426D-4BB9-99EC-108D7B5161C2}"/>
              </a:ext>
            </a:extLst>
          </p:cNvPr>
          <p:cNvSpPr txBox="1">
            <a:spLocks/>
          </p:cNvSpPr>
          <p:nvPr/>
        </p:nvSpPr>
        <p:spPr>
          <a:xfrm>
            <a:off x="2105106" y="381000"/>
            <a:ext cx="7132320" cy="520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Simple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34488"/>
            <a:ext cx="2209800" cy="16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34488"/>
            <a:ext cx="2209800" cy="1687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E1B4BE-40E3-478F-A8F9-A60D80B00350}"/>
              </a:ext>
            </a:extLst>
          </p:cNvPr>
          <p:cNvSpPr/>
          <p:nvPr/>
        </p:nvSpPr>
        <p:spPr>
          <a:xfrm>
            <a:off x="3156315" y="3233767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52.2%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403C9-411B-4090-9CF0-BC634869338C}"/>
              </a:ext>
            </a:extLst>
          </p:cNvPr>
          <p:cNvSpPr/>
          <p:nvPr/>
        </p:nvSpPr>
        <p:spPr>
          <a:xfrm>
            <a:off x="3083994" y="5949927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Panda 58.5%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5AC48B-5720-45E4-890A-AF31A3395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51" y="3858217"/>
            <a:ext cx="4626524" cy="2409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4BA95F-5CD4-42CE-B9BD-31EC46C44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151" y="1117282"/>
            <a:ext cx="4626524" cy="24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17271.potx" id="{FAD70E18-2F21-4BAE-983F-13051C6D1C17}" vid="{4B4DF9DC-15EC-4671-A52A-56A08B977F11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2462</TotalTime>
  <Words>623</Words>
  <Application>Microsoft Office PowerPoint</Application>
  <PresentationFormat>Widescreen</PresentationFormat>
  <Paragraphs>199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Corbel</vt:lpstr>
      <vt:lpstr>Euphemia</vt:lpstr>
      <vt:lpstr>Wingdings</vt:lpstr>
      <vt:lpstr>Banded Design Blue 16x9</vt:lpstr>
      <vt:lpstr>PowerPoint Presentation</vt:lpstr>
      <vt:lpstr>PowerPoint Presentation</vt:lpstr>
      <vt:lpstr>PowerPoint Presentation</vt:lpstr>
      <vt:lpstr>Project Goal</vt:lpstr>
      <vt:lpstr>Approach</vt:lpstr>
      <vt:lpstr>Image classification – simple neural network</vt:lpstr>
      <vt:lpstr>PowerPoint Presentation</vt:lpstr>
      <vt:lpstr>Classification results</vt:lpstr>
      <vt:lpstr>Classification results</vt:lpstr>
      <vt:lpstr>Classification results</vt:lpstr>
      <vt:lpstr>Classification results</vt:lpstr>
      <vt:lpstr>Classification results</vt:lpstr>
      <vt:lpstr>Classification results</vt:lpstr>
      <vt:lpstr>Image classification – convolutional neural network</vt:lpstr>
      <vt:lpstr>Convolutional neural network</vt:lpstr>
      <vt:lpstr>PowerPoint Presentation</vt:lpstr>
      <vt:lpstr>PowerPoint Presentation</vt:lpstr>
      <vt:lpstr>PowerPoint Presentation</vt:lpstr>
      <vt:lpstr>Image classification –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Breed identification</vt:lpstr>
      <vt:lpstr>Breed identification</vt:lpstr>
      <vt:lpstr>Breed identification</vt:lpstr>
      <vt:lpstr>Challenging images for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Project Plan</dc:title>
  <dc:creator>j n</dc:creator>
  <cp:lastModifiedBy>j n</cp:lastModifiedBy>
  <cp:revision>130</cp:revision>
  <dcterms:created xsi:type="dcterms:W3CDTF">2019-09-22T04:47:07Z</dcterms:created>
  <dcterms:modified xsi:type="dcterms:W3CDTF">2019-10-05T06:50:51Z</dcterms:modified>
</cp:coreProperties>
</file>